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latypi Medium"/>
      <p:regular r:id="rId17"/>
    </p:embeddedFont>
    <p:embeddedFont>
      <p:font typeface="Platypi Medium"/>
      <p:regular r:id="rId18"/>
    </p:embeddedFont>
    <p:embeddedFont>
      <p:font typeface="Platypi Medium"/>
      <p:regular r:id="rId19"/>
    </p:embeddedFont>
    <p:embeddedFont>
      <p:font typeface="Platypi Medium"/>
      <p:regular r:id="rId20"/>
    </p:embeddedFont>
    <p:embeddedFont>
      <p:font typeface="Source Serif 4"/>
      <p:regular r:id="rId21"/>
    </p:embeddedFont>
    <p:embeddedFont>
      <p:font typeface="Source Serif 4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557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Осваиваем ПК: Виртуальные Машины и Управление Данными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222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Добро пожаловать в мир современных технологий! Эта презентация станет вашим пошаговым руководством по ключевым аспектам работы с компьютером: от понимания виртуальных машин до эффективного управления данными.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8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6253" y="389930"/>
            <a:ext cx="6661547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Заключение: Ваш путь к цифровому мастерству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1617702" y="1825347"/>
            <a:ext cx="1744028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100%</a:t>
            </a:r>
            <a:endParaRPr lang="en-US" sz="2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369" y="939165"/>
            <a:ext cx="2126933" cy="212693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96253" y="3243143"/>
            <a:ext cx="3987165" cy="6804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Освоение этих базовых навыков — первый шаг к уверенной и продуктивной работе с компьютером. Практикуйтесь!</a:t>
            </a:r>
            <a:endParaRPr lang="en-US" sz="1100" dirty="0"/>
          </a:p>
        </p:txBody>
      </p:sp>
      <p:sp>
        <p:nvSpPr>
          <p:cNvPr id="7" name="Text 3"/>
          <p:cNvSpPr/>
          <p:nvPr/>
        </p:nvSpPr>
        <p:spPr>
          <a:xfrm>
            <a:off x="5782032" y="1825347"/>
            <a:ext cx="1744028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100%</a:t>
            </a:r>
            <a:endParaRPr lang="en-US" sz="2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699" y="939165"/>
            <a:ext cx="2126933" cy="212693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660583" y="3243143"/>
            <a:ext cx="3987165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Виртуальные машины открывают новые возможности для безопасного тестирования и обучения.</a:t>
            </a:r>
            <a:endParaRPr lang="en-US" sz="1100" dirty="0"/>
          </a:p>
        </p:txBody>
      </p:sp>
      <p:sp>
        <p:nvSpPr>
          <p:cNvPr id="10" name="Text 5"/>
          <p:cNvSpPr/>
          <p:nvPr/>
        </p:nvSpPr>
        <p:spPr>
          <a:xfrm>
            <a:off x="3699867" y="5128617"/>
            <a:ext cx="1744028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100%</a:t>
            </a:r>
            <a:endParaRPr lang="en-US" sz="2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534" y="4242435"/>
            <a:ext cx="2126933" cy="212693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578418" y="6546413"/>
            <a:ext cx="3987165" cy="6804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Правильная организация файлов и папок — залог эффективного управления вашими цифровыми данными.</a:t>
            </a:r>
            <a:endParaRPr lang="en-US" sz="1100" dirty="0"/>
          </a:p>
        </p:txBody>
      </p:sp>
      <p:sp>
        <p:nvSpPr>
          <p:cNvPr id="13" name="Text 7"/>
          <p:cNvSpPr/>
          <p:nvPr/>
        </p:nvSpPr>
        <p:spPr>
          <a:xfrm>
            <a:off x="496253" y="7386280"/>
            <a:ext cx="8151495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Продолжайте исследовать, учиться и применять полученные знания. Мир информационных технологий постоянно развивается, и вы теперь готовы к этому развитию!</a:t>
            </a:r>
            <a:endParaRPr lang="en-US" sz="1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8894" y="533400"/>
            <a:ext cx="6237208" cy="484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Что такое виртуальная машина?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678894" y="1236464"/>
            <a:ext cx="3796070" cy="3755112"/>
          </a:xfrm>
          <a:prstGeom prst="roundRect">
            <a:avLst>
              <a:gd name="adj" fmla="val 775"/>
            </a:avLst>
          </a:prstGeom>
          <a:solidFill>
            <a:srgbClr val="F9F7F7"/>
          </a:solidFill>
          <a:ln/>
        </p:spPr>
      </p:sp>
      <p:sp>
        <p:nvSpPr>
          <p:cNvPr id="5" name="Shape 2"/>
          <p:cNvSpPr/>
          <p:nvPr/>
        </p:nvSpPr>
        <p:spPr>
          <a:xfrm>
            <a:off x="872847" y="1430417"/>
            <a:ext cx="581858" cy="581858"/>
          </a:xfrm>
          <a:prstGeom prst="roundRect">
            <a:avLst>
              <a:gd name="adj" fmla="val 15713603"/>
            </a:avLst>
          </a:prstGeom>
          <a:solidFill>
            <a:srgbClr val="3E2513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867" y="1557695"/>
            <a:ext cx="261818" cy="3273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72847" y="2206228"/>
            <a:ext cx="2622113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Изолированная среда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872847" y="2625685"/>
            <a:ext cx="3408164" cy="2171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Виртуальная машина (ВМ) — это программная эмуляция полноценного компьютера, работающая внутри другой операционной системы. Представьте, что у вас есть "компьютер в компьютере".</a:t>
            </a:r>
            <a:endParaRPr lang="en-US" sz="1500" dirty="0"/>
          </a:p>
        </p:txBody>
      </p:sp>
      <p:sp>
        <p:nvSpPr>
          <p:cNvPr id="9" name="Shape 5"/>
          <p:cNvSpPr/>
          <p:nvPr/>
        </p:nvSpPr>
        <p:spPr>
          <a:xfrm>
            <a:off x="4668917" y="1236464"/>
            <a:ext cx="3796189" cy="3755112"/>
          </a:xfrm>
          <a:prstGeom prst="roundRect">
            <a:avLst>
              <a:gd name="adj" fmla="val 775"/>
            </a:avLst>
          </a:prstGeom>
          <a:solidFill>
            <a:srgbClr val="F9F7F7"/>
          </a:solidFill>
          <a:ln/>
        </p:spPr>
      </p:sp>
      <p:sp>
        <p:nvSpPr>
          <p:cNvPr id="10" name="Shape 6"/>
          <p:cNvSpPr/>
          <p:nvPr/>
        </p:nvSpPr>
        <p:spPr>
          <a:xfrm>
            <a:off x="4862870" y="1430417"/>
            <a:ext cx="581858" cy="581858"/>
          </a:xfrm>
          <a:prstGeom prst="roundRect">
            <a:avLst>
              <a:gd name="adj" fmla="val 15713603"/>
            </a:avLst>
          </a:prstGeom>
          <a:solidFill>
            <a:srgbClr val="3E2513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890" y="1557695"/>
            <a:ext cx="261818" cy="32730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862870" y="2206228"/>
            <a:ext cx="2424827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Запуск разных ОС</a:t>
            </a:r>
            <a:endParaRPr lang="en-US" sz="1900" dirty="0"/>
          </a:p>
        </p:txBody>
      </p:sp>
      <p:sp>
        <p:nvSpPr>
          <p:cNvPr id="13" name="Text 8"/>
          <p:cNvSpPr/>
          <p:nvPr/>
        </p:nvSpPr>
        <p:spPr>
          <a:xfrm>
            <a:off x="4862870" y="2625685"/>
            <a:ext cx="3408283" cy="1861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На одной физической машине можно запускать несколько ВМ, каждая со своей операционной системой (например, Windows, Linux или macOS) и приложениями.</a:t>
            </a:r>
            <a:endParaRPr lang="en-US" sz="1500" dirty="0"/>
          </a:p>
        </p:txBody>
      </p:sp>
      <p:sp>
        <p:nvSpPr>
          <p:cNvPr id="14" name="Shape 9"/>
          <p:cNvSpPr/>
          <p:nvPr/>
        </p:nvSpPr>
        <p:spPr>
          <a:xfrm>
            <a:off x="678894" y="5185529"/>
            <a:ext cx="7786211" cy="2514005"/>
          </a:xfrm>
          <a:prstGeom prst="roundRect">
            <a:avLst>
              <a:gd name="adj" fmla="val 1157"/>
            </a:avLst>
          </a:prstGeom>
          <a:solidFill>
            <a:srgbClr val="F9F7F7"/>
          </a:solidFill>
          <a:ln/>
        </p:spPr>
      </p:sp>
      <p:sp>
        <p:nvSpPr>
          <p:cNvPr id="15" name="Shape 10"/>
          <p:cNvSpPr/>
          <p:nvPr/>
        </p:nvSpPr>
        <p:spPr>
          <a:xfrm>
            <a:off x="872847" y="5379482"/>
            <a:ext cx="581858" cy="581858"/>
          </a:xfrm>
          <a:prstGeom prst="roundRect">
            <a:avLst>
              <a:gd name="adj" fmla="val 15713603"/>
            </a:avLst>
          </a:prstGeom>
          <a:solidFill>
            <a:srgbClr val="3E2513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867" y="5506760"/>
            <a:ext cx="261818" cy="32730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72847" y="6155293"/>
            <a:ext cx="3548896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Безопасность и тестирование</a:t>
            </a:r>
            <a:endParaRPr lang="en-US" sz="1900" dirty="0"/>
          </a:p>
        </p:txBody>
      </p:sp>
      <p:sp>
        <p:nvSpPr>
          <p:cNvPr id="18" name="Text 12"/>
          <p:cNvSpPr/>
          <p:nvPr/>
        </p:nvSpPr>
        <p:spPr>
          <a:xfrm>
            <a:off x="872847" y="6574750"/>
            <a:ext cx="7398306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ВМ идеально подходят для тестирования нового ПО, посещения подозрительных сайтов без риска для основной системы или разработки приложений в изолированной среде.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4905"/>
            <a:ext cx="1157251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Преимущества использования виртуальных машин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165509"/>
            <a:ext cx="6407944" cy="2527578"/>
          </a:xfrm>
          <a:prstGeom prst="roundRect">
            <a:avLst>
              <a:gd name="adj" fmla="val 5788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165509"/>
            <a:ext cx="121920" cy="2527578"/>
          </a:xfrm>
          <a:prstGeom prst="roundRect">
            <a:avLst>
              <a:gd name="adj" fmla="val 27907"/>
            </a:avLst>
          </a:prstGeom>
          <a:solidFill>
            <a:srgbClr val="3E2513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42280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Изоляция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142524" y="2984183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Любые действия в ВМ не влияют на вашу основную операционную систему, обеспечивая высокую степень безопасности и стабильности.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165509"/>
            <a:ext cx="6408063" cy="2527578"/>
          </a:xfrm>
          <a:prstGeom prst="roundRect">
            <a:avLst>
              <a:gd name="adj" fmla="val 5788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8067" y="2165509"/>
            <a:ext cx="121920" cy="2527578"/>
          </a:xfrm>
          <a:prstGeom prst="roundRect">
            <a:avLst>
              <a:gd name="adj" fmla="val 27907"/>
            </a:avLst>
          </a:prstGeom>
          <a:solidFill>
            <a:srgbClr val="3E2513"/>
          </a:solidFill>
          <a:ln/>
        </p:spPr>
      </p:sp>
      <p:sp>
        <p:nvSpPr>
          <p:cNvPr id="9" name="Text 7"/>
          <p:cNvSpPr/>
          <p:nvPr/>
        </p:nvSpPr>
        <p:spPr>
          <a:xfrm>
            <a:off x="7777282" y="242280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Экономия ресурсов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7777282" y="2984183"/>
            <a:ext cx="58020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ВМ позволяют максимально эффективно использовать аппаратные ресурсы одного физического сервера, сокращая затраты на оборудование.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919901"/>
            <a:ext cx="6407944" cy="2164675"/>
          </a:xfrm>
          <a:prstGeom prst="roundRect">
            <a:avLst>
              <a:gd name="adj" fmla="val 6759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63310" y="4919901"/>
            <a:ext cx="121920" cy="2164675"/>
          </a:xfrm>
          <a:prstGeom prst="roundRect">
            <a:avLst>
              <a:gd name="adj" fmla="val 27907"/>
            </a:avLst>
          </a:prstGeom>
          <a:solidFill>
            <a:srgbClr val="3E2513"/>
          </a:solidFill>
          <a:ln/>
        </p:spPr>
      </p:sp>
      <p:sp>
        <p:nvSpPr>
          <p:cNvPr id="13" name="Text 11"/>
          <p:cNvSpPr/>
          <p:nvPr/>
        </p:nvSpPr>
        <p:spPr>
          <a:xfrm>
            <a:off x="1142524" y="517719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Гибкость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1142524" y="5738574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Легкость создания, клонирования и удаления ВМ делает их идеальным инструментом для обучения, разработки и тестирования.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919901"/>
            <a:ext cx="6408063" cy="2164675"/>
          </a:xfrm>
          <a:prstGeom prst="roundRect">
            <a:avLst>
              <a:gd name="adj" fmla="val 6759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8067" y="4919901"/>
            <a:ext cx="121920" cy="2164675"/>
          </a:xfrm>
          <a:prstGeom prst="roundRect">
            <a:avLst>
              <a:gd name="adj" fmla="val 27907"/>
            </a:avLst>
          </a:prstGeom>
          <a:solidFill>
            <a:srgbClr val="3E2513"/>
          </a:solidFill>
          <a:ln/>
        </p:spPr>
      </p:sp>
      <p:sp>
        <p:nvSpPr>
          <p:cNvPr id="17" name="Text 15"/>
          <p:cNvSpPr/>
          <p:nvPr/>
        </p:nvSpPr>
        <p:spPr>
          <a:xfrm>
            <a:off x="7777282" y="517719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Совместимость</a:t>
            </a:r>
            <a:endParaRPr lang="en-US" sz="2650" dirty="0"/>
          </a:p>
        </p:txBody>
      </p:sp>
      <p:sp>
        <p:nvSpPr>
          <p:cNvPr id="18" name="Text 16"/>
          <p:cNvSpPr/>
          <p:nvPr/>
        </p:nvSpPr>
        <p:spPr>
          <a:xfrm>
            <a:off x="7777282" y="5738574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Вы можете запускать старые приложения или специфические программы, которые несовместимы с вашей текущей основной ОС.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6760" y="586740"/>
            <a:ext cx="10030301" cy="533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Этапы установки операционной системы на ВМ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746760" y="1546979"/>
            <a:ext cx="13136880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Установка операционной системы на виртуальную машину очень похожа на установку на физический компьютер, но начинается с создания самой ВМ.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46760" y="2469713"/>
            <a:ext cx="213360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01</a:t>
            </a:r>
            <a:endParaRPr lang="en-US" sz="1650" dirty="0"/>
          </a:p>
        </p:txBody>
      </p:sp>
      <p:sp>
        <p:nvSpPr>
          <p:cNvPr id="5" name="Shape 3"/>
          <p:cNvSpPr/>
          <p:nvPr/>
        </p:nvSpPr>
        <p:spPr>
          <a:xfrm>
            <a:off x="746760" y="2801898"/>
            <a:ext cx="4236720" cy="3048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6" name="Text 4"/>
          <p:cNvSpPr/>
          <p:nvPr/>
        </p:nvSpPr>
        <p:spPr>
          <a:xfrm>
            <a:off x="746760" y="2969538"/>
            <a:ext cx="423672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Выбор программы-виртуализатора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746760" y="3764280"/>
            <a:ext cx="4236720" cy="1365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Популярные варианты: VirtualBox (бесплатный), VMware Workstation (платный). Установите выбранную программу на ваш ПК.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5196840" y="2469713"/>
            <a:ext cx="213360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02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5196840" y="2801898"/>
            <a:ext cx="4236720" cy="3048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10" name="Text 8"/>
          <p:cNvSpPr/>
          <p:nvPr/>
        </p:nvSpPr>
        <p:spPr>
          <a:xfrm>
            <a:off x="5196840" y="2969538"/>
            <a:ext cx="423672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Создание новой виртуальной машины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5196840" y="3764280"/>
            <a:ext cx="4236720" cy="1365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В программе-виртуализаторе создайте новую ВМ, указав тип и версию будущей ОС, объем ОЗУ и размер виртуального диска.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9646920" y="2469713"/>
            <a:ext cx="213360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03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9646920" y="2801898"/>
            <a:ext cx="4236720" cy="3048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14" name="Text 12"/>
          <p:cNvSpPr/>
          <p:nvPr/>
        </p:nvSpPr>
        <p:spPr>
          <a:xfrm>
            <a:off x="9646920" y="2969538"/>
            <a:ext cx="266735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Загрузка образа ОС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9646920" y="3430905"/>
            <a:ext cx="4236720" cy="1365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Загрузите файл образа диска (ISO) нужной операционной системы (например, Windows 10) с официального сайта.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746760" y="5503069"/>
            <a:ext cx="213360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04</a:t>
            </a:r>
            <a:endParaRPr lang="en-US" sz="1650" dirty="0"/>
          </a:p>
        </p:txBody>
      </p:sp>
      <p:sp>
        <p:nvSpPr>
          <p:cNvPr id="17" name="Shape 15"/>
          <p:cNvSpPr/>
          <p:nvPr/>
        </p:nvSpPr>
        <p:spPr>
          <a:xfrm>
            <a:off x="746760" y="5835253"/>
            <a:ext cx="6461760" cy="3048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18" name="Text 16"/>
          <p:cNvSpPr/>
          <p:nvPr/>
        </p:nvSpPr>
        <p:spPr>
          <a:xfrm>
            <a:off x="746760" y="6002893"/>
            <a:ext cx="4504492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Настройка ВМ и начало установки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746760" y="6464260"/>
            <a:ext cx="6461760" cy="1024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Подключите скачанный ISO-образ к виртуальному приводу ВМ и запустите её. Начнется стандартный процесс установки ОС.</a:t>
            </a:r>
            <a:endParaRPr lang="en-US" sz="1650" dirty="0"/>
          </a:p>
        </p:txBody>
      </p:sp>
      <p:sp>
        <p:nvSpPr>
          <p:cNvPr id="20" name="Text 18"/>
          <p:cNvSpPr/>
          <p:nvPr/>
        </p:nvSpPr>
        <p:spPr>
          <a:xfrm>
            <a:off x="7421880" y="5503069"/>
            <a:ext cx="213360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05</a:t>
            </a:r>
            <a:endParaRPr lang="en-US" sz="1650" dirty="0"/>
          </a:p>
        </p:txBody>
      </p:sp>
      <p:sp>
        <p:nvSpPr>
          <p:cNvPr id="21" name="Shape 19"/>
          <p:cNvSpPr/>
          <p:nvPr/>
        </p:nvSpPr>
        <p:spPr>
          <a:xfrm>
            <a:off x="7421880" y="5835253"/>
            <a:ext cx="6461760" cy="3048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22" name="Text 20"/>
          <p:cNvSpPr/>
          <p:nvPr/>
        </p:nvSpPr>
        <p:spPr>
          <a:xfrm>
            <a:off x="7421880" y="6002893"/>
            <a:ext cx="3039785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Завершение установки</a:t>
            </a:r>
            <a:endParaRPr lang="en-US" sz="2100" dirty="0"/>
          </a:p>
        </p:txBody>
      </p:sp>
      <p:sp>
        <p:nvSpPr>
          <p:cNvPr id="23" name="Text 21"/>
          <p:cNvSpPr/>
          <p:nvPr/>
        </p:nvSpPr>
        <p:spPr>
          <a:xfrm>
            <a:off x="7421880" y="6464260"/>
            <a:ext cx="6461760" cy="1024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Следуйте инструкциям на экране, выбирая язык, часовой пояс, создавая учетную запись и выполняя другие настройки.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768155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Установка Windows 10 на виртуальную машину: Практические шаги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396835" y="83617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1. Подготовка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396835" y="1126688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Установите VirtualBox.</a:t>
            </a: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396835" y="1347788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Загрузите ISO-образ Windows 10.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396835" y="1642586"/>
            <a:ext cx="1988701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2. Создание ВМ в VirtualBox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396835" y="1933099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"Создать" -&gt; "Новая", выберите "Microsoft Windows" и "Windows 10 (64-бит)".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396835" y="2154198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Выделите 4 ГБ ОЗУ (минимум).</a:t>
            </a:r>
            <a:endParaRPr lang="en-US" sz="850" dirty="0"/>
          </a:p>
        </p:txBody>
      </p:sp>
      <p:sp>
        <p:nvSpPr>
          <p:cNvPr id="9" name="Text 7"/>
          <p:cNvSpPr/>
          <p:nvPr/>
        </p:nvSpPr>
        <p:spPr>
          <a:xfrm>
            <a:off x="396835" y="2375297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Создайте виртуальный жесткий диск (50 ГБ рекомендуется).</a:t>
            </a:r>
            <a:endParaRPr lang="en-US" sz="8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1171" y="850344"/>
            <a:ext cx="6780014" cy="6780014"/>
          </a:xfrm>
          <a:prstGeom prst="rect">
            <a:avLst/>
          </a:prstGeom>
        </p:spPr>
      </p:pic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5" y="8012906"/>
            <a:ext cx="6780014" cy="678001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461171" y="7998738"/>
            <a:ext cx="147982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3. Запуск и установка</a:t>
            </a:r>
            <a:endParaRPr lang="en-US" sz="1100" dirty="0"/>
          </a:p>
        </p:txBody>
      </p:sp>
      <p:sp>
        <p:nvSpPr>
          <p:cNvPr id="13" name="Text 9"/>
          <p:cNvSpPr/>
          <p:nvPr/>
        </p:nvSpPr>
        <p:spPr>
          <a:xfrm>
            <a:off x="7461171" y="8289250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В настройках ВМ в разделе "Носители" подключите ISO-образ Windows 10.</a:t>
            </a:r>
            <a:endParaRPr lang="en-US" sz="850" dirty="0"/>
          </a:p>
        </p:txBody>
      </p:sp>
      <p:sp>
        <p:nvSpPr>
          <p:cNvPr id="14" name="Text 10"/>
          <p:cNvSpPr/>
          <p:nvPr/>
        </p:nvSpPr>
        <p:spPr>
          <a:xfrm>
            <a:off x="7461171" y="8510349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Запустите ВМ. Начнется процесс установки Windows 10.</a:t>
            </a:r>
            <a:endParaRPr lang="en-US" sz="850" dirty="0"/>
          </a:p>
        </p:txBody>
      </p:sp>
      <p:sp>
        <p:nvSpPr>
          <p:cNvPr id="15" name="Text 11"/>
          <p:cNvSpPr/>
          <p:nvPr/>
        </p:nvSpPr>
        <p:spPr>
          <a:xfrm>
            <a:off x="7461171" y="8731448"/>
            <a:ext cx="678001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Следуйте инструкциям: выберите язык, формат времени, введите ключ продукта (если есть), тип установки (выборочная).</a:t>
            </a:r>
            <a:endParaRPr lang="en-US" sz="850" dirty="0"/>
          </a:p>
        </p:txBody>
      </p:sp>
      <p:sp>
        <p:nvSpPr>
          <p:cNvPr id="16" name="Text 12"/>
          <p:cNvSpPr/>
          <p:nvPr/>
        </p:nvSpPr>
        <p:spPr>
          <a:xfrm>
            <a:off x="7461171" y="9133999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Выберите виртуальный диск для установки.</a:t>
            </a:r>
            <a:endParaRPr lang="en-US" sz="850" dirty="0"/>
          </a:p>
        </p:txBody>
      </p:sp>
      <p:sp>
        <p:nvSpPr>
          <p:cNvPr id="17" name="Text 13"/>
          <p:cNvSpPr/>
          <p:nvPr/>
        </p:nvSpPr>
        <p:spPr>
          <a:xfrm>
            <a:off x="7461171" y="942879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4. Завершение</a:t>
            </a:r>
            <a:endParaRPr lang="en-US" sz="1100" dirty="0"/>
          </a:p>
        </p:txBody>
      </p:sp>
      <p:sp>
        <p:nvSpPr>
          <p:cNvPr id="18" name="Text 14"/>
          <p:cNvSpPr/>
          <p:nvPr/>
        </p:nvSpPr>
        <p:spPr>
          <a:xfrm>
            <a:off x="7461171" y="9719310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После перезагрузок настройте учетную запись и параметры.</a:t>
            </a:r>
            <a:endParaRPr lang="en-US" sz="850" dirty="0"/>
          </a:p>
        </p:txBody>
      </p:sp>
      <p:sp>
        <p:nvSpPr>
          <p:cNvPr id="19" name="Text 15"/>
          <p:cNvSpPr/>
          <p:nvPr/>
        </p:nvSpPr>
        <p:spPr>
          <a:xfrm>
            <a:off x="7461171" y="9940409"/>
            <a:ext cx="678001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Установите "Дополнения гостевой ОС" VirtualBox для лучшей интеграции (полноэкранный режим, общий буфер обмена).</a:t>
            </a:r>
            <a:endParaRPr lang="en-US" sz="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5235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6601" y="1858685"/>
            <a:ext cx="7363778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Структура хранения данных на ПК: Иерархия файлов и папок</a:t>
            </a:r>
            <a:endParaRPr lang="en-US" sz="1900" dirty="0"/>
          </a:p>
        </p:txBody>
      </p:sp>
      <p:sp>
        <p:nvSpPr>
          <p:cNvPr id="4" name="Text 1"/>
          <p:cNvSpPr/>
          <p:nvPr/>
        </p:nvSpPr>
        <p:spPr>
          <a:xfrm>
            <a:off x="426601" y="2300526"/>
            <a:ext cx="13777198" cy="195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Эффективная работа с компьютером невозможна без понимания того, как организованы данные. Вся информация на ПК хранится в виде файлов и папок, выстроенных в логическую иерархию.</a:t>
            </a:r>
            <a:endParaRPr lang="en-US" sz="9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61" y="2632591"/>
            <a:ext cx="13726477" cy="639937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57000" y="3533375"/>
            <a:ext cx="3099848" cy="387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Корневая папка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777898" y="4031073"/>
            <a:ext cx="3278950" cy="619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Верхний уровень всей файловой иерархии.</a:t>
            </a:r>
            <a:endParaRPr lang="en-US" sz="1050" dirty="0"/>
          </a:p>
        </p:txBody>
      </p:sp>
      <p:sp>
        <p:nvSpPr>
          <p:cNvPr id="8" name="Text 4"/>
          <p:cNvSpPr/>
          <p:nvPr/>
        </p:nvSpPr>
        <p:spPr>
          <a:xfrm>
            <a:off x="10573417" y="4580434"/>
            <a:ext cx="3099848" cy="387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Документы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10573417" y="5078132"/>
            <a:ext cx="3278951" cy="619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Текстовые файлы и рабочие проекты.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957000" y="5655048"/>
            <a:ext cx="3099848" cy="387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Изображения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777898" y="6152746"/>
            <a:ext cx="3278950" cy="619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Фотографии и графические ресурсы.</a:t>
            </a:r>
            <a:endParaRPr lang="en-US" sz="1050" dirty="0"/>
          </a:p>
        </p:txBody>
      </p:sp>
      <p:sp>
        <p:nvSpPr>
          <p:cNvPr id="12" name="Text 8"/>
          <p:cNvSpPr/>
          <p:nvPr/>
        </p:nvSpPr>
        <p:spPr>
          <a:xfrm>
            <a:off x="10573417" y="6853656"/>
            <a:ext cx="3099848" cy="3874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Программы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10573417" y="7351354"/>
            <a:ext cx="3278951" cy="619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Исполняемые файлы и установки приложений.</a:t>
            </a:r>
            <a:endParaRPr lang="en-US" sz="1050" dirty="0"/>
          </a:p>
        </p:txBody>
      </p:sp>
      <p:sp>
        <p:nvSpPr>
          <p:cNvPr id="14" name="Text 10"/>
          <p:cNvSpPr/>
          <p:nvPr/>
        </p:nvSpPr>
        <p:spPr>
          <a:xfrm>
            <a:off x="426601" y="9169003"/>
            <a:ext cx="13777198" cy="195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Корневая папка (обычно это диск C:) содержит основные системные файлы и пользовательские папки. Внутри пользовательских папок находятся документы, изображения, видео и другие файлы.</a:t>
            </a:r>
            <a:endParaRPr lang="en-US" sz="9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8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3867" y="540187"/>
            <a:ext cx="7769066" cy="982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Создание файлов: Форматы и расширения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6173867" y="1743432"/>
            <a:ext cx="3786307" cy="2703195"/>
          </a:xfrm>
          <a:prstGeom prst="roundRect">
            <a:avLst>
              <a:gd name="adj" fmla="val 17441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6370201" y="1939766"/>
            <a:ext cx="2455545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Файлы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70201" y="2364343"/>
            <a:ext cx="3393638" cy="1571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Это основная единица хранения информации. Каждый файл содержит данные – текст, изображение, звук, программу и т.д.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10156508" y="1743432"/>
            <a:ext cx="3786426" cy="2703195"/>
          </a:xfrm>
          <a:prstGeom prst="roundRect">
            <a:avLst>
              <a:gd name="adj" fmla="val 17441"/>
            </a:avLst>
          </a:prstGeom>
          <a:solidFill>
            <a:srgbClr val="F9F7F7"/>
          </a:solidFill>
          <a:ln/>
        </p:spPr>
      </p:sp>
      <p:sp>
        <p:nvSpPr>
          <p:cNvPr id="8" name="Text 5"/>
          <p:cNvSpPr/>
          <p:nvPr/>
        </p:nvSpPr>
        <p:spPr>
          <a:xfrm>
            <a:off x="10352842" y="1939766"/>
            <a:ext cx="2455545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Расширения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0352842" y="2364343"/>
            <a:ext cx="3393758" cy="1885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После имени файла обычно стоит точка и несколько букв (например, .txt, .jpg, .docx). Это расширение, которое указывает тип файла и программу для его открытия.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173867" y="4642961"/>
            <a:ext cx="7769066" cy="3046690"/>
          </a:xfrm>
          <a:prstGeom prst="roundRect">
            <a:avLst>
              <a:gd name="adj" fmla="val 15475"/>
            </a:avLst>
          </a:prstGeom>
          <a:solidFill>
            <a:srgbClr val="F9F7F7"/>
          </a:solidFill>
          <a:ln/>
        </p:spPr>
      </p:sp>
      <p:sp>
        <p:nvSpPr>
          <p:cNvPr id="11" name="Text 8"/>
          <p:cNvSpPr/>
          <p:nvPr/>
        </p:nvSpPr>
        <p:spPr>
          <a:xfrm>
            <a:off x="6370201" y="4839295"/>
            <a:ext cx="2455545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Примеры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370201" y="5263872"/>
            <a:ext cx="7376398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E2513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.docx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- Документ Word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6370201" y="5646896"/>
            <a:ext cx="7376398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E2513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.xlsx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- Таблица Excel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6370201" y="6029920"/>
            <a:ext cx="7376398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E2513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.pdf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- Документ Adobe Reader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6370201" y="6412944"/>
            <a:ext cx="7376398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E2513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.jpg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- Изображение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6370201" y="6795968"/>
            <a:ext cx="7376398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E2513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.mp3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- Аудиофайл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6370201" y="7178993"/>
            <a:ext cx="7376398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3E2513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.mp4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- Видеофайл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4717" y="467320"/>
            <a:ext cx="6410920" cy="424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Создание папок: Организация данных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594717" y="1231940"/>
            <a:ext cx="13440966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Папки (или каталоги) используются для группировки файлов. Это позволяет поддерживать порядок и быстро находить нужную информацию.</a:t>
            </a:r>
            <a:endParaRPr lang="en-US" sz="13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717" y="1885950"/>
            <a:ext cx="6513195" cy="651319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30108" y="1864757"/>
            <a:ext cx="2549009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Как создать папку: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530108" y="2353270"/>
            <a:ext cx="6513195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Font typeface="+mj-lt"/>
              <a:buAutoNum type="arabicPeriod" startAt="1"/>
            </a:pPr>
            <a:r>
              <a:rPr lang="en-US" sz="13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Откройте Проводник Windows (или аналогичный файловый менеджер).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7530108" y="2684502"/>
            <a:ext cx="6513195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Font typeface="+mj-lt"/>
              <a:buAutoNum type="arabicPeriod" startAt="2"/>
            </a:pPr>
            <a:r>
              <a:rPr lang="en-US" sz="13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Перейдите в место, где хотите создать папку.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7530108" y="3015734"/>
            <a:ext cx="6513195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Font typeface="+mj-lt"/>
              <a:buAutoNum type="arabicPeriod" startAt="3"/>
            </a:pPr>
            <a:r>
              <a:rPr lang="en-US" sz="13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Щелкните правой кнопкой мыши по пустому месту, выберите "Создать" -&gt; "Папка".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7530108" y="3618786"/>
            <a:ext cx="6513195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Font typeface="+mj-lt"/>
              <a:buAutoNum type="arabicPeriod" startAt="4"/>
            </a:pPr>
            <a:r>
              <a:rPr lang="en-US" sz="13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Введите имя для новой папки и нажмите Enter.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7530108" y="4043482"/>
            <a:ext cx="6513195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Совет: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Используйте осмысленные имена для папок, чтобы легко ориентироваться в своих файлах.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9945" y="919996"/>
            <a:ext cx="7656909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Перенос данных в папки: Перемещение и копирование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229945" y="2221230"/>
            <a:ext cx="7656909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Перемещение и копирование файлов и папок – это базовые операции, которые позволяют эффективно управлять данными.</a:t>
            </a:r>
            <a:endParaRPr lang="en-US" sz="16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945" y="3139797"/>
            <a:ext cx="1062276" cy="225861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04628" y="3352205"/>
            <a:ext cx="3372207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Перемещение (Вырезать)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7504628" y="3811548"/>
            <a:ext cx="6382226" cy="1374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Вы перемещаете файл или папку из одного места в другое. Оригинальный файл удаляется, а в новом месте создается его точная копия. Используйте сочетание клавиш 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Ctrl+X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(вырезать) и 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Ctrl+V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(вставить).</a:t>
            </a:r>
            <a:endParaRPr lang="en-US" sz="16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945" y="5398413"/>
            <a:ext cx="1062276" cy="191119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504628" y="5610820"/>
            <a:ext cx="3578781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Копирование (Копировать)</a:t>
            </a:r>
            <a:endParaRPr lang="en-US" sz="2050" dirty="0"/>
          </a:p>
        </p:txBody>
      </p:sp>
      <p:sp>
        <p:nvSpPr>
          <p:cNvPr id="10" name="Text 5"/>
          <p:cNvSpPr/>
          <p:nvPr/>
        </p:nvSpPr>
        <p:spPr>
          <a:xfrm>
            <a:off x="7504628" y="6070163"/>
            <a:ext cx="6382226" cy="1027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Вы создаете дубликат файла или папки в другом месте, при этом оригинал остается на прежнем месте. Используйте 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Ctrl+C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(копировать) и 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Ctrl+V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 (вставить).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2025-09-22T21:43:16Z</dcterms:created>
  <dcterms:modified xsi:type="dcterms:W3CDTF">2025-09-22T21:43:16Z</dcterms:modified>
</cp:coreProperties>
</file>